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8" r:id="rId9"/>
    <p:sldId id="265" r:id="rId10"/>
    <p:sldId id="266" r:id="rId11"/>
    <p:sldId id="267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57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20E76B-51D8-4E5C-AF29-DCD882173973}" type="datetimeFigureOut">
              <a:rPr lang="ru-RU" smtClean="0"/>
              <a:pPr/>
              <a:t>19.11.2012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0D8541-5CC5-490D-82DB-D0E00E38771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20E76B-51D8-4E5C-AF29-DCD882173973}" type="datetimeFigureOut">
              <a:rPr lang="ru-RU" smtClean="0"/>
              <a:pPr/>
              <a:t>19.11.2012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0D8541-5CC5-490D-82DB-D0E00E38771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20E76B-51D8-4E5C-AF29-DCD882173973}" type="datetimeFigureOut">
              <a:rPr lang="ru-RU" smtClean="0"/>
              <a:pPr/>
              <a:t>19.11.2012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0D8541-5CC5-490D-82DB-D0E00E38771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20E76B-51D8-4E5C-AF29-DCD882173973}" type="datetimeFigureOut">
              <a:rPr lang="ru-RU" smtClean="0"/>
              <a:pPr/>
              <a:t>19.11.2012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0D8541-5CC5-490D-82DB-D0E00E38771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20E76B-51D8-4E5C-AF29-DCD882173973}" type="datetimeFigureOut">
              <a:rPr lang="ru-RU" smtClean="0"/>
              <a:pPr/>
              <a:t>19.11.2012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0D8541-5CC5-490D-82DB-D0E00E38771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20E76B-51D8-4E5C-AF29-DCD882173973}" type="datetimeFigureOut">
              <a:rPr lang="ru-RU" smtClean="0"/>
              <a:pPr/>
              <a:t>19.11.2012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0D8541-5CC5-490D-82DB-D0E00E38771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20E76B-51D8-4E5C-AF29-DCD882173973}" type="datetimeFigureOut">
              <a:rPr lang="ru-RU" smtClean="0"/>
              <a:pPr/>
              <a:t>19.11.2012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0D8541-5CC5-490D-82DB-D0E00E38771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20E76B-51D8-4E5C-AF29-DCD882173973}" type="datetimeFigureOut">
              <a:rPr lang="ru-RU" smtClean="0"/>
              <a:pPr/>
              <a:t>19.11.2012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0D8541-5CC5-490D-82DB-D0E00E38771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20E76B-51D8-4E5C-AF29-DCD882173973}" type="datetimeFigureOut">
              <a:rPr lang="ru-RU" smtClean="0"/>
              <a:pPr/>
              <a:t>19.11.2012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0D8541-5CC5-490D-82DB-D0E00E38771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20E76B-51D8-4E5C-AF29-DCD882173973}" type="datetimeFigureOut">
              <a:rPr lang="ru-RU" smtClean="0"/>
              <a:pPr/>
              <a:t>19.11.2012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0D8541-5CC5-490D-82DB-D0E00E38771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20E76B-51D8-4E5C-AF29-DCD882173973}" type="datetimeFigureOut">
              <a:rPr lang="ru-RU" smtClean="0"/>
              <a:pPr/>
              <a:t>19.11.2012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A70D8541-5CC5-490D-82DB-D0E00E38771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3620E76B-51D8-4E5C-AF29-DCD882173973}" type="datetimeFigureOut">
              <a:rPr lang="ru-RU" smtClean="0"/>
              <a:pPr/>
              <a:t>19.11.2012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A70D8541-5CC5-490D-82DB-D0E00E387712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928670"/>
            <a:ext cx="7851648" cy="5214974"/>
          </a:xfrm>
        </p:spPr>
        <p:txBody>
          <a:bodyPr>
            <a:normAutofit/>
          </a:bodyPr>
          <a:lstStyle/>
          <a:p>
            <a:pPr algn="ctr"/>
            <a:r>
              <a:rPr lang="ru-RU" sz="4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Второстепенные члены предложения. Роль второстепенных членов предложения. Дополнение.</a:t>
            </a:r>
            <a:endParaRPr lang="ru-RU" sz="4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290" name="Picture 2" descr="Обои для рабочего стола: Осенние краск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302311">
            <a:off x="5456864" y="478045"/>
            <a:ext cx="2857500" cy="2381250"/>
          </a:xfrm>
          <a:prstGeom prst="rect">
            <a:avLst/>
          </a:prstGeom>
          <a:noFill/>
        </p:spPr>
      </p:pic>
      <p:pic>
        <p:nvPicPr>
          <p:cNvPr id="12292" name="Picture 4" descr="Обои для рабочего стола: Багрец и золото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1163005">
            <a:off x="481477" y="529650"/>
            <a:ext cx="2857500" cy="2143125"/>
          </a:xfrm>
          <a:prstGeom prst="rect">
            <a:avLst/>
          </a:prstGeom>
          <a:noFill/>
        </p:spPr>
      </p:pic>
      <p:pic>
        <p:nvPicPr>
          <p:cNvPr id="12294" name="Picture 6" descr="Обои для рабочего стола: Осенний лес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00364" y="1428736"/>
            <a:ext cx="2857500" cy="21431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2" dur="20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857232"/>
            <a:ext cx="8229600" cy="5467368"/>
          </a:xfrm>
        </p:spPr>
        <p:txBody>
          <a:bodyPr/>
          <a:lstStyle/>
          <a:p>
            <a:pPr algn="ctr">
              <a:buNone/>
            </a:pPr>
            <a:r>
              <a:rPr lang="ru-RU" sz="4000" i="1" dirty="0" smtClean="0">
                <a:latin typeface="Times New Roman" pitchFamily="18" charset="0"/>
                <a:cs typeface="Times New Roman" pitchFamily="18" charset="0"/>
              </a:rPr>
              <a:t>Осень румянит кисти рябины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   </a:t>
            </a:r>
          </a:p>
          <a:p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Подчеркните второстепенные члены предложения.</a:t>
            </a:r>
            <a:endParaRPr lang="ru-RU" dirty="0"/>
          </a:p>
        </p:txBody>
      </p:sp>
      <p:pic>
        <p:nvPicPr>
          <p:cNvPr id="2050" name="Picture 2" descr="Рябина обыкновенная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5984" y="2071678"/>
            <a:ext cx="4381500" cy="32861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Вставьте пропущенные буквы, выделите орфограммы, расставьте знаки препинания. Из первого предложения выпишите все словосочетания, указав в них главные слова.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>
              <a:buNone/>
            </a:pPr>
            <a:r>
              <a:rPr lang="ru-RU" i="1" dirty="0" smtClean="0"/>
              <a:t>         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800" i="1" dirty="0" err="1" smtClean="0">
                <a:latin typeface="Times New Roman" pitchFamily="18" charset="0"/>
                <a:cs typeface="Times New Roman" pitchFamily="18" charset="0"/>
              </a:rPr>
              <a:t>ра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..крытое окно </a:t>
            </a:r>
            <a:r>
              <a:rPr lang="ru-RU" sz="2800" i="1" dirty="0" err="1" smtClean="0">
                <a:latin typeface="Times New Roman" pitchFamily="18" charset="0"/>
                <a:cs typeface="Times New Roman" pitchFamily="18" charset="0"/>
              </a:rPr>
              <a:t>бе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..звучно вл..тел и опустился на мои бумаги кленовый лист. Он был похож.. на л..</a:t>
            </a:r>
            <a:r>
              <a:rPr lang="ru-RU" sz="2800" i="1" dirty="0" err="1" smtClean="0">
                <a:latin typeface="Times New Roman" pitchFamily="18" charset="0"/>
                <a:cs typeface="Times New Roman" pitchFamily="18" charset="0"/>
              </a:rPr>
              <a:t>донь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 с широко </a:t>
            </a:r>
            <a:r>
              <a:rPr lang="ru-RU" sz="2800" i="1" dirty="0" err="1" smtClean="0">
                <a:latin typeface="Times New Roman" pitchFamily="18" charset="0"/>
                <a:cs typeface="Times New Roman" pitchFamily="18" charset="0"/>
              </a:rPr>
              <a:t>ра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..</a:t>
            </a:r>
            <a:r>
              <a:rPr lang="ru-RU" sz="2800" i="1" dirty="0" err="1" smtClean="0">
                <a:latin typeface="Times New Roman" pitchFamily="18" charset="0"/>
                <a:cs typeface="Times New Roman" pitchFamily="18" charset="0"/>
              </a:rPr>
              <a:t>ставле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..</a:t>
            </a:r>
            <a:r>
              <a:rPr lang="ru-RU" sz="2800" i="1" dirty="0" err="1" smtClean="0">
                <a:latin typeface="Times New Roman" pitchFamily="18" charset="0"/>
                <a:cs typeface="Times New Roman" pitchFamily="18" charset="0"/>
              </a:rPr>
              <a:t>ыми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 пальцами. Словно чья(то) рука пот..</a:t>
            </a:r>
            <a:r>
              <a:rPr lang="ru-RU" sz="2800" i="1" dirty="0" err="1" smtClean="0">
                <a:latin typeface="Times New Roman" pitchFamily="18" charset="0"/>
                <a:cs typeface="Times New Roman" pitchFamily="18" charset="0"/>
              </a:rPr>
              <a:t>нуласъ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 к столу и закрыла </a:t>
            </a:r>
            <a:r>
              <a:rPr lang="ru-RU" sz="2800" i="1" dirty="0" err="1" smtClean="0">
                <a:latin typeface="Times New Roman" pitchFamily="18" charset="0"/>
                <a:cs typeface="Times New Roman" pitchFamily="18" charset="0"/>
              </a:rPr>
              <a:t>написа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..</a:t>
            </a:r>
            <a:r>
              <a:rPr lang="ru-RU" sz="2800" i="1" dirty="0" err="1" smtClean="0">
                <a:latin typeface="Times New Roman" pitchFamily="18" charset="0"/>
                <a:cs typeface="Times New Roman" pitchFamily="18" charset="0"/>
              </a:rPr>
              <a:t>ые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 строчки. Я закрыл свою тетрадь заложив на </a:t>
            </a:r>
            <a:r>
              <a:rPr lang="ru-RU" sz="2800" i="1" dirty="0" err="1" smtClean="0">
                <a:latin typeface="Times New Roman" pitchFamily="18" charset="0"/>
                <a:cs typeface="Times New Roman" pitchFamily="18" charset="0"/>
              </a:rPr>
              <a:t>недописа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..ой странице первый осенний лист и вышел в сад. В саду было (по)</a:t>
            </a:r>
            <a:r>
              <a:rPr lang="ru-RU" sz="2800" i="1" dirty="0" err="1" smtClean="0">
                <a:latin typeface="Times New Roman" pitchFamily="18" charset="0"/>
                <a:cs typeface="Times New Roman" pitchFamily="18" charset="0"/>
              </a:rPr>
              <a:t>осенн...му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 тихо и пусто как в </a:t>
            </a:r>
            <a:r>
              <a:rPr lang="ru-RU" sz="2800" i="1" dirty="0" err="1" smtClean="0">
                <a:latin typeface="Times New Roman" pitchFamily="18" charset="0"/>
                <a:cs typeface="Times New Roman" pitchFamily="18" charset="0"/>
              </a:rPr>
              <a:t>заколоче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..</a:t>
            </a:r>
            <a:r>
              <a:rPr lang="ru-RU" sz="2800" i="1" dirty="0" err="1" smtClean="0">
                <a:latin typeface="Times New Roman" pitchFamily="18" charset="0"/>
                <a:cs typeface="Times New Roman" pitchFamily="18" charset="0"/>
              </a:rPr>
              <a:t>ом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 доме.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00108"/>
            <a:ext cx="8229600" cy="5324492"/>
          </a:xfrm>
        </p:spPr>
        <p:txBody>
          <a:bodyPr>
            <a:normAutofit/>
          </a:bodyPr>
          <a:lstStyle/>
          <a:p>
            <a:r>
              <a:rPr lang="ru-RU" dirty="0" smtClean="0"/>
              <a:t>Дни поздней осени бранят обыкновенно, </a:t>
            </a:r>
            <a:br>
              <a:rPr lang="ru-RU" dirty="0" smtClean="0"/>
            </a:br>
            <a:r>
              <a:rPr lang="ru-RU" dirty="0" smtClean="0"/>
              <a:t>Но мне она мила, читатель дорогой, </a:t>
            </a:r>
            <a:br>
              <a:rPr lang="ru-RU" dirty="0" smtClean="0"/>
            </a:br>
            <a:r>
              <a:rPr lang="ru-RU" dirty="0" smtClean="0"/>
              <a:t>Красою тихою, блистающей смиренно… </a:t>
            </a:r>
            <a:br>
              <a:rPr lang="ru-RU" dirty="0" smtClean="0"/>
            </a:br>
            <a:r>
              <a:rPr lang="ru-RU" dirty="0" smtClean="0"/>
              <a:t>Унылая пора! Очей очарованье! </a:t>
            </a:r>
            <a:br>
              <a:rPr lang="ru-RU" dirty="0" smtClean="0"/>
            </a:br>
            <a:r>
              <a:rPr lang="ru-RU" dirty="0" smtClean="0"/>
              <a:t>Приятна мне твоя прощальная краса – </a:t>
            </a:r>
            <a:br>
              <a:rPr lang="ru-RU" dirty="0" smtClean="0"/>
            </a:br>
            <a:r>
              <a:rPr lang="ru-RU" dirty="0" smtClean="0"/>
              <a:t>Люблю я пышное природы увяданье, </a:t>
            </a:r>
            <a:br>
              <a:rPr lang="ru-RU" dirty="0" smtClean="0"/>
            </a:br>
            <a:r>
              <a:rPr lang="ru-RU" dirty="0" smtClean="0"/>
              <a:t>В багрец и золото одетые леса… 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(«Осень»)</a:t>
            </a:r>
          </a:p>
          <a:p>
            <a:pPr>
              <a:buNone/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Рисунок 3" descr="растительность, тропа, лес, деревья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6248" y="3929066"/>
            <a:ext cx="4191010" cy="23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00108"/>
            <a:ext cx="8229600" cy="532449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Уж небо осенью дышало, 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Уж реже солнышко блистало, 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Короче становился день, 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Лесов таинственная сень 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 печальным шумом обнажалась, 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Ложился на поля туман, 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Гусей крикливых караван 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Тянулся к югу: приближалась 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Довольно скучная пора, 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Стоял ноябрь у двора. 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(«Евгений Онегин»)</a:t>
            </a:r>
          </a:p>
          <a:p>
            <a:endParaRPr lang="ru-RU" dirty="0"/>
          </a:p>
        </p:txBody>
      </p:sp>
      <p:pic>
        <p:nvPicPr>
          <p:cNvPr id="2" name="Picture 2" descr="лес, тропинка, дорога, деревья, осень, Туман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428216">
            <a:off x="5643570" y="1643050"/>
            <a:ext cx="2762250" cy="407196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28670"/>
            <a:ext cx="8229600" cy="5395930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        Не всегда нас радует осенняя погода, но как сказал наш современник:</a:t>
            </a:r>
          </a:p>
          <a:p>
            <a:pPr>
              <a:buNone/>
            </a:pPr>
            <a:r>
              <a:rPr lang="ru-RU" dirty="0" smtClean="0"/>
              <a:t>    У природы нет плохой погоды, </a:t>
            </a:r>
            <a:br>
              <a:rPr lang="ru-RU" dirty="0" smtClean="0"/>
            </a:br>
            <a:r>
              <a:rPr lang="ru-RU" dirty="0" smtClean="0"/>
              <a:t>Каждая погода - благодать, </a:t>
            </a:r>
            <a:br>
              <a:rPr lang="ru-RU" dirty="0" smtClean="0"/>
            </a:br>
            <a:r>
              <a:rPr lang="ru-RU" dirty="0" smtClean="0"/>
              <a:t>Дождь ли, снег - любое время года </a:t>
            </a:r>
            <a:br>
              <a:rPr lang="ru-RU" dirty="0" smtClean="0"/>
            </a:br>
            <a:r>
              <a:rPr lang="ru-RU" dirty="0" smtClean="0"/>
              <a:t>Надо благодарно принимать. </a:t>
            </a:r>
            <a:endParaRPr lang="ru-RU" dirty="0"/>
          </a:p>
        </p:txBody>
      </p:sp>
      <p:pic>
        <p:nvPicPr>
          <p:cNvPr id="9218" name="Picture 2" descr="солнечный лес, листва, дорожк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1236488">
            <a:off x="1000100" y="3857628"/>
            <a:ext cx="3357586" cy="2695564"/>
          </a:xfrm>
          <a:prstGeom prst="rect">
            <a:avLst/>
          </a:prstGeom>
          <a:noFill/>
        </p:spPr>
      </p:pic>
      <p:pic>
        <p:nvPicPr>
          <p:cNvPr id="5" name="Рисунок 4" descr="http://www.o-prirode.com/_ph/51/299314208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739844">
            <a:off x="5270343" y="3442525"/>
            <a:ext cx="3378200" cy="28084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28604"/>
            <a:ext cx="8229600" cy="5895996"/>
          </a:xfrm>
        </p:spPr>
        <p:txBody>
          <a:bodyPr/>
          <a:lstStyle/>
          <a:p>
            <a:pPr>
              <a:buNone/>
            </a:pPr>
            <a:r>
              <a:rPr lang="ru-RU" b="1" dirty="0" smtClean="0"/>
              <a:t>  </a:t>
            </a:r>
          </a:p>
          <a:p>
            <a:pPr>
              <a:buNone/>
            </a:pP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Мелькает желтый лист на зелени дерев, 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Работы кончил серп на нивах золотых, 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И покраснел уже вдали ковёр лугов, 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И зрелые плоды висят в садах тенистых.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6" name="Рисунок 5" descr="Цветы осени картинки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0667527">
            <a:off x="1034917" y="3527599"/>
            <a:ext cx="3309944" cy="25392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Осень в Москве фото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66937">
            <a:off x="4339413" y="3845832"/>
            <a:ext cx="3898907" cy="27105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857232"/>
            <a:ext cx="8229600" cy="5467368"/>
          </a:xfrm>
        </p:spPr>
        <p:txBody>
          <a:bodyPr>
            <a:normAutofit/>
          </a:bodyPr>
          <a:lstStyle/>
          <a:p>
            <a:r>
              <a:rPr lang="ru-RU" dirty="0" smtClean="0"/>
              <a:t>желтый лист, </a:t>
            </a:r>
          </a:p>
          <a:p>
            <a:r>
              <a:rPr lang="ru-RU" dirty="0" smtClean="0"/>
              <a:t>на зелени дерев, </a:t>
            </a:r>
          </a:p>
          <a:p>
            <a:r>
              <a:rPr lang="ru-RU" dirty="0" smtClean="0"/>
              <a:t>работы кончил,</a:t>
            </a:r>
          </a:p>
          <a:p>
            <a:r>
              <a:rPr lang="ru-RU" dirty="0" smtClean="0"/>
              <a:t> на нивах золотых, </a:t>
            </a:r>
          </a:p>
          <a:p>
            <a:r>
              <a:rPr lang="ru-RU" dirty="0" smtClean="0"/>
              <a:t>покраснел вдали, </a:t>
            </a:r>
          </a:p>
          <a:p>
            <a:r>
              <a:rPr lang="ru-RU" dirty="0" smtClean="0"/>
              <a:t>покраснел уже, </a:t>
            </a:r>
          </a:p>
          <a:p>
            <a:r>
              <a:rPr lang="ru-RU" dirty="0" smtClean="0"/>
              <a:t>ковер лугов, </a:t>
            </a:r>
          </a:p>
          <a:p>
            <a:r>
              <a:rPr lang="ru-RU" dirty="0" smtClean="0"/>
              <a:t>зрелые плоды, </a:t>
            </a:r>
          </a:p>
          <a:p>
            <a:r>
              <a:rPr lang="ru-RU" dirty="0" smtClean="0"/>
              <a:t>висят в садах, </a:t>
            </a:r>
          </a:p>
          <a:p>
            <a:r>
              <a:rPr lang="ru-RU" dirty="0" smtClean="0"/>
              <a:t>садах  тенистых</a:t>
            </a:r>
          </a:p>
          <a:p>
            <a:endParaRPr lang="ru-RU" dirty="0"/>
          </a:p>
        </p:txBody>
      </p:sp>
      <p:pic>
        <p:nvPicPr>
          <p:cNvPr id="7170" name="Picture 2" descr="Фото осень весн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014796">
            <a:off x="3929058" y="714357"/>
            <a:ext cx="2714644" cy="1857388"/>
          </a:xfrm>
          <a:prstGeom prst="rect">
            <a:avLst/>
          </a:prstGeom>
          <a:noFill/>
        </p:spPr>
      </p:pic>
      <p:pic>
        <p:nvPicPr>
          <p:cNvPr id="7172" name="Picture 4" descr="Разноцветные листья осенью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1273078">
            <a:off x="3929058" y="4214818"/>
            <a:ext cx="2381250" cy="1781176"/>
          </a:xfrm>
          <a:prstGeom prst="rect">
            <a:avLst/>
          </a:prstGeom>
          <a:noFill/>
        </p:spPr>
      </p:pic>
      <p:pic>
        <p:nvPicPr>
          <p:cNvPr id="7174" name="Picture 6" descr="Береза осенью фото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86446" y="2714620"/>
            <a:ext cx="2881316" cy="17811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42918"/>
            <a:ext cx="8229600" cy="5681682"/>
          </a:xfrm>
        </p:spPr>
        <p:txBody>
          <a:bodyPr>
            <a:normAutofit fontScale="92500" lnSpcReduction="10000"/>
          </a:bodyPr>
          <a:lstStyle/>
          <a:p>
            <a:pPr algn="ctr">
              <a:buNone/>
            </a:pPr>
            <a:r>
              <a:rPr lang="ru-RU" b="1" dirty="0" smtClean="0"/>
              <a:t>   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Дополнение: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Вопросы косвенных падежей 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Ты безошибочно знаешь уже. 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Если знаешь их, без промедления 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Тут же отыщутся дополнения.</a:t>
            </a:r>
          </a:p>
          <a:p>
            <a:pPr marL="0" lvl="0" indent="0" fontAlgn="base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ru-RU" sz="2800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                      Определение: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marL="365760" lvl="1" indent="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         Признак предмета или явления </a:t>
            </a:r>
            <a:br>
              <a:rPr lang="ru-RU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         Обозначает определение. </a:t>
            </a:r>
            <a:br>
              <a:rPr lang="ru-RU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         Чей? и Какой? - ответы просты</a:t>
            </a:r>
            <a:br>
              <a:rPr lang="ru-RU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         Лишь не хватает волнистой черты.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ru-RU" sz="2800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                                Обстоятельство: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ru-RU" sz="28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                          На вопросы «Где? Когда? </a:t>
            </a:r>
            <a:br>
              <a:rPr lang="ru-RU" sz="28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                          Как? Откуда? И куда?» </a:t>
            </a:r>
            <a:br>
              <a:rPr lang="ru-RU" sz="28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                          Обстоятельство ответ </a:t>
            </a:r>
            <a:br>
              <a:rPr lang="ru-RU" sz="28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                          Даст тебе всегда.</a:t>
            </a: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 descr="http://mam.at.ua/_ph/53/1/31344358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2643182"/>
            <a:ext cx="1785950" cy="2071702"/>
          </a:xfrm>
          <a:prstGeom prst="rect">
            <a:avLst/>
          </a:prstGeom>
          <a:noFill/>
        </p:spPr>
      </p:pic>
      <p:pic>
        <p:nvPicPr>
          <p:cNvPr id="5" name="Рисунок 4" descr="http://mam.at.ua/_ph/53/1/681291547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57356" y="4286256"/>
            <a:ext cx="2071702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Замените согласованные определения несогласованными, и наоборот, несогласованные - согласованными:</a:t>
            </a:r>
            <a:endParaRPr lang="ru-RU" sz="2800" dirty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dirty="0" smtClean="0"/>
              <a:t>Безмолвие леса -</a:t>
            </a:r>
          </a:p>
          <a:p>
            <a:r>
              <a:rPr lang="ru-RU" dirty="0" smtClean="0"/>
              <a:t>листья берёзы -</a:t>
            </a:r>
          </a:p>
          <a:p>
            <a:r>
              <a:rPr lang="ru-RU" dirty="0" smtClean="0"/>
              <a:t>горные вершины -</a:t>
            </a:r>
          </a:p>
          <a:p>
            <a:r>
              <a:rPr lang="ru-RU" dirty="0" smtClean="0"/>
              <a:t>дубовые заросли -</a:t>
            </a:r>
          </a:p>
          <a:p>
            <a:r>
              <a:rPr lang="ru-RU" dirty="0" smtClean="0"/>
              <a:t>осеннее золото -</a:t>
            </a:r>
          </a:p>
          <a:p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dirty="0" smtClean="0"/>
              <a:t>лесное безмолвие </a:t>
            </a:r>
          </a:p>
          <a:p>
            <a:r>
              <a:rPr lang="ru-RU" dirty="0" smtClean="0"/>
              <a:t>березовые листья </a:t>
            </a:r>
          </a:p>
          <a:p>
            <a:r>
              <a:rPr lang="ru-RU" dirty="0" smtClean="0"/>
              <a:t>вершины гор </a:t>
            </a:r>
          </a:p>
          <a:p>
            <a:r>
              <a:rPr lang="ru-RU" dirty="0" smtClean="0"/>
              <a:t>заросли дуба </a:t>
            </a:r>
          </a:p>
          <a:p>
            <a:r>
              <a:rPr lang="ru-RU" dirty="0" smtClean="0"/>
              <a:t>золото осени</a:t>
            </a:r>
            <a:endParaRPr lang="ru-RU" dirty="0"/>
          </a:p>
        </p:txBody>
      </p:sp>
      <p:pic>
        <p:nvPicPr>
          <p:cNvPr id="8" name="Рисунок 7" descr="http://www.bestwallpapers.net.ru/private/img/osen/mini_osen_last_bw_007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71670" y="4286256"/>
            <a:ext cx="4500594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build="p"/>
      <p:bldP spid="6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85794"/>
            <a:ext cx="8229600" cy="5538806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b="1" dirty="0" smtClean="0"/>
              <a:t>  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Осенью птицы улетают на юг.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Из этого предложения возьмите наречие, являющееся в предложении обстоятельством времени, употребив его как существительное в именительном падеже единственного числа.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Осенний морозец разрумянил щеки.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Возьмите сказуемое, употребив его без приставки в настоящем времени.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Кисти винограда свисают до земли. 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Возьмите слово, обозначающее подлежащее, употребите его в качестве дополнения.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 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Рябины украшают наши леса. 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Возьмите существительное в роли подлежащего, сделайте его дополнением, употребив его в родительном падеже.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144</TotalTime>
  <Words>261</Words>
  <Application>Microsoft Office PowerPoint</Application>
  <PresentationFormat>Экран (4:3)</PresentationFormat>
  <Paragraphs>51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Поток</vt:lpstr>
      <vt:lpstr>Второстепенные члены предложения. Роль второстепенных членов предложения. Дополнение.</vt:lpstr>
      <vt:lpstr>Слайд 2</vt:lpstr>
      <vt:lpstr>Слайд 3</vt:lpstr>
      <vt:lpstr>Слайд 4</vt:lpstr>
      <vt:lpstr>Слайд 5</vt:lpstr>
      <vt:lpstr>Слайд 6</vt:lpstr>
      <vt:lpstr>Слайд 7</vt:lpstr>
      <vt:lpstr>Замените согласованные определения несогласованными, и наоборот, несогласованные - согласованными:</vt:lpstr>
      <vt:lpstr>Слайд 9</vt:lpstr>
      <vt:lpstr>Слайд 10</vt:lpstr>
      <vt:lpstr>Вставьте пропущенные буквы, выделите орфограммы, расставьте знаки препинания. Из первого предложения выпишите все словосочетания, указав в них главные слова. 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Второстепенные члены предложения. Роль второстепенных членов предложения. Дополнение.</dc:title>
  <dc:creator>Home</dc:creator>
  <cp:lastModifiedBy>Наталья Владимировна</cp:lastModifiedBy>
  <cp:revision>15</cp:revision>
  <dcterms:created xsi:type="dcterms:W3CDTF">2012-11-16T14:55:54Z</dcterms:created>
  <dcterms:modified xsi:type="dcterms:W3CDTF">2012-11-19T06:43:20Z</dcterms:modified>
</cp:coreProperties>
</file>